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4" r:id="rId6"/>
    <p:sldId id="265" r:id="rId7"/>
    <p:sldId id="259" r:id="rId8"/>
    <p:sldId id="260" r:id="rId9"/>
    <p:sldId id="261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02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65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013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059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4320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910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588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06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96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21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47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4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19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77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50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78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72F72-DCD1-4FE1-A3B8-DEDF22D8804C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C09863-C5B9-489A-9D27-C6917481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9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nkuraxz/" TargetMode="External"/><Relationship Id="rId13" Type="http://schemas.openxmlformats.org/officeDocument/2006/relationships/hyperlink" Target="https://sdweg.wordpress.com/tag/twitter/" TargetMode="External"/><Relationship Id="rId1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hyperlink" Target="http://2015.igem.org/Team:IIT_Madras/Practices" TargetMode="External"/><Relationship Id="rId12" Type="http://schemas.openxmlformats.org/officeDocument/2006/relationships/image" Target="../media/image4.png"/><Relationship Id="rId17" Type="http://schemas.openxmlformats.org/officeDocument/2006/relationships/hyperlink" Target="mailto:ankurvermaaxz@gmail.com" TargetMode="External"/><Relationship Id="rId2" Type="http://schemas.openxmlformats.org/officeDocument/2006/relationships/hyperlink" Target="https://www.arduino.cc/" TargetMode="External"/><Relationship Id="rId16" Type="http://schemas.openxmlformats.org/officeDocument/2006/relationships/hyperlink" Target="https://en.wikipedia.org/wiki/File:Gmail_Icon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youtube.com/ANKURaxz" TargetMode="External"/><Relationship Id="rId5" Type="http://schemas.openxmlformats.org/officeDocument/2006/relationships/hyperlink" Target="https://github.com/ankuraxz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commons.wikimedia.org/wiki/File:YouTube_social_white_square_(2017).svg" TargetMode="External"/><Relationship Id="rId19" Type="http://schemas.openxmlformats.org/officeDocument/2006/relationships/hyperlink" Target="https://medium.com/enrique-dans/whatsapp-show-me-the-money-acc0ad6fc25" TargetMode="External"/><Relationship Id="rId4" Type="http://schemas.openxmlformats.org/officeDocument/2006/relationships/hyperlink" Target="https://fr.wikipedia.org/wiki/GitHub" TargetMode="External"/><Relationship Id="rId9" Type="http://schemas.openxmlformats.org/officeDocument/2006/relationships/image" Target="../media/image3.png"/><Relationship Id="rId14" Type="http://schemas.openxmlformats.org/officeDocument/2006/relationships/hyperlink" Target="https://twitter.com/DEV__ANKU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L34zDTPkcs" TargetMode="External"/><Relationship Id="rId2" Type="http://schemas.openxmlformats.org/officeDocument/2006/relationships/hyperlink" Target="https://github.com/Ankuraxz/NASSCOM-MHRD-IOT-Practical-Module_1-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uino.cc/" TargetMode="External"/><Relationship Id="rId5" Type="http://schemas.openxmlformats.org/officeDocument/2006/relationships/hyperlink" Target="https://www.tinkercad.com/dashboard" TargetMode="External"/><Relationship Id="rId4" Type="http://schemas.openxmlformats.org/officeDocument/2006/relationships/hyperlink" Target="https://www.youtube.com/playlist?list=PLGs0VKk2DiYw-L-RibttcvK-WBZm8WLE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twitter.com/DEV__ANKUR" TargetMode="External"/><Relationship Id="rId18" Type="http://schemas.openxmlformats.org/officeDocument/2006/relationships/hyperlink" Target="https://medium.com/enrique-dans/whatsapp-show-me-the-money-acc0ad6fc25" TargetMode="External"/><Relationship Id="rId3" Type="http://schemas.openxmlformats.org/officeDocument/2006/relationships/hyperlink" Target="https://fr.wikipedia.org/wiki/GitHub" TargetMode="External"/><Relationship Id="rId7" Type="http://schemas.openxmlformats.org/officeDocument/2006/relationships/hyperlink" Target="https://www.linkedin.com/in/ankuraxz/" TargetMode="External"/><Relationship Id="rId12" Type="http://schemas.openxmlformats.org/officeDocument/2006/relationships/hyperlink" Target="https://sdweg.wordpress.com/tag/twitter/" TargetMode="External"/><Relationship Id="rId17" Type="http://schemas.openxmlformats.org/officeDocument/2006/relationships/image" Target="../media/image6.jpeg"/><Relationship Id="rId2" Type="http://schemas.openxmlformats.org/officeDocument/2006/relationships/image" Target="../media/image1.png"/><Relationship Id="rId16" Type="http://schemas.openxmlformats.org/officeDocument/2006/relationships/hyperlink" Target="mailto:ankurvermaaxz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2015.igem.org/Team:IIT_Madras/Practices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hyperlink" Target="https://en.wikipedia.org/wiki/File:Gmail_Icon.png" TargetMode="External"/><Relationship Id="rId10" Type="http://schemas.openxmlformats.org/officeDocument/2006/relationships/hyperlink" Target="https://www.youtube.com/ANKURaxz" TargetMode="External"/><Relationship Id="rId4" Type="http://schemas.openxmlformats.org/officeDocument/2006/relationships/hyperlink" Target="https://github.com/ankuraxz" TargetMode="External"/><Relationship Id="rId9" Type="http://schemas.openxmlformats.org/officeDocument/2006/relationships/hyperlink" Target="https://commons.wikimedia.org/wiki/File:YouTube_social_white_square_(2017).svg" TargetMode="External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components101.com/hc-sr501-pir-sensor#:~:text=The%20PIR%20sensor%20stands%20for,in%20the%20pin%20diagram%20above.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omponents101.com/sites/default/files/component_datasheet/LDR%20Datasheet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vishay.com/docs/81321/tept570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components101.com/sensors/ir-sensor-modu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onderopolis.org/wonder/how-does-a-remote-control-work" TargetMode="External"/><Relationship Id="rId2" Type="http://schemas.openxmlformats.org/officeDocument/2006/relationships/hyperlink" Target="https://www.vishay.com/docs/80071/dataform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s://create.arduino.cc/projecthub/electropeak/use-an-ir-remote-transmitter-and-receiver-with-arduino-1e6bc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components101.com/16x2-lcd-pinout-datashe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twitter.com/DEV__ANKUR" TargetMode="External"/><Relationship Id="rId18" Type="http://schemas.openxmlformats.org/officeDocument/2006/relationships/hyperlink" Target="https://medium.com/enrique-dans/whatsapp-show-me-the-money-acc0ad6fc25" TargetMode="External"/><Relationship Id="rId3" Type="http://schemas.openxmlformats.org/officeDocument/2006/relationships/hyperlink" Target="https://fr.wikipedia.org/wiki/GitHub" TargetMode="External"/><Relationship Id="rId7" Type="http://schemas.openxmlformats.org/officeDocument/2006/relationships/hyperlink" Target="https://www.linkedin.com/in/ankuraxz/" TargetMode="External"/><Relationship Id="rId12" Type="http://schemas.openxmlformats.org/officeDocument/2006/relationships/hyperlink" Target="https://sdweg.wordpress.com/tag/twitter/" TargetMode="External"/><Relationship Id="rId17" Type="http://schemas.openxmlformats.org/officeDocument/2006/relationships/image" Target="../media/image6.jpeg"/><Relationship Id="rId2" Type="http://schemas.openxmlformats.org/officeDocument/2006/relationships/image" Target="../media/image1.png"/><Relationship Id="rId16" Type="http://schemas.openxmlformats.org/officeDocument/2006/relationships/hyperlink" Target="mailto:ankurvermaaxz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2015.igem.org/Team:IIT_Madras/Practices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hyperlink" Target="https://en.wikipedia.org/wiki/File:Gmail_Icon.png" TargetMode="External"/><Relationship Id="rId10" Type="http://schemas.openxmlformats.org/officeDocument/2006/relationships/hyperlink" Target="https://www.youtube.com/ANKURaxz" TargetMode="External"/><Relationship Id="rId4" Type="http://schemas.openxmlformats.org/officeDocument/2006/relationships/hyperlink" Target="https://github.com/ankuraxz" TargetMode="External"/><Relationship Id="rId9" Type="http://schemas.openxmlformats.org/officeDocument/2006/relationships/hyperlink" Target="https://commons.wikimedia.org/wiki/File:YouTube_social_white_square_(2017).svg" TargetMode="Externa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1.microchip.com/downloads/en/DeviceDoc/Atmel-7810-Automotive-Microcontrollers-ATmega328P_Datasheet.pdf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electroschematics.com/wp-content/uploads/2013/07/HCSR04-datasheet-version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og.com/media/en/technical-documentation/data-sheets/TMP35_36_37.pdf" TargetMode="External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hyperlink" Target="https://www.ti.com/lit/ds/symlink/lm35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does-DHT-11-sensor-work-how-is-humidity-sensed-by-its-sensor-working-material-used-and-temperature" TargetMode="External"/><Relationship Id="rId2" Type="http://schemas.openxmlformats.org/officeDocument/2006/relationships/hyperlink" Target="https://components101.com/sites/default/files/component_datasheet/DHT11-Temperature-Sensor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twitter.com/DEV__ANKUR" TargetMode="External"/><Relationship Id="rId18" Type="http://schemas.openxmlformats.org/officeDocument/2006/relationships/hyperlink" Target="https://medium.com/enrique-dans/whatsapp-show-me-the-money-acc0ad6fc25" TargetMode="External"/><Relationship Id="rId3" Type="http://schemas.openxmlformats.org/officeDocument/2006/relationships/hyperlink" Target="https://fr.wikipedia.org/wiki/GitHub" TargetMode="External"/><Relationship Id="rId7" Type="http://schemas.openxmlformats.org/officeDocument/2006/relationships/hyperlink" Target="https://www.linkedin.com/in/ankuraxz/" TargetMode="External"/><Relationship Id="rId12" Type="http://schemas.openxmlformats.org/officeDocument/2006/relationships/hyperlink" Target="https://sdweg.wordpress.com/tag/twitter/" TargetMode="External"/><Relationship Id="rId17" Type="http://schemas.openxmlformats.org/officeDocument/2006/relationships/image" Target="../media/image6.jpeg"/><Relationship Id="rId2" Type="http://schemas.openxmlformats.org/officeDocument/2006/relationships/image" Target="../media/image1.png"/><Relationship Id="rId16" Type="http://schemas.openxmlformats.org/officeDocument/2006/relationships/hyperlink" Target="mailto:ankurvermaaxz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2015.igem.org/Team:IIT_Madras/Practices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hyperlink" Target="https://en.wikipedia.org/wiki/File:Gmail_Icon.png" TargetMode="External"/><Relationship Id="rId10" Type="http://schemas.openxmlformats.org/officeDocument/2006/relationships/hyperlink" Target="https://www.youtube.com/ANKURaxz" TargetMode="External"/><Relationship Id="rId4" Type="http://schemas.openxmlformats.org/officeDocument/2006/relationships/hyperlink" Target="https://github.com/ankuraxz" TargetMode="External"/><Relationship Id="rId9" Type="http://schemas.openxmlformats.org/officeDocument/2006/relationships/hyperlink" Target="https://commons.wikimedia.org/wiki/File:YouTube_social_white_square_(2017).svg" TargetMode="External"/><Relationship Id="rId1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hyperlink" Target="https://www.jameco.com/Jameco/workshop/howitworks/how-servo-motors-work.html" TargetMode="External"/><Relationship Id="rId7" Type="http://schemas.openxmlformats.org/officeDocument/2006/relationships/hyperlink" Target="https://www.jameco.com/webapp/wcs/stores/servlet/JamecoSearch?langId=-1&amp;storeId=10001&amp;catalogId=10001&amp;categoryName=cat_3540&amp;subCategoryName=Electromechanical%20%2F%20Switches%20%2F%20Rotary&amp;category=354055&amp;refine=1&amp;position=1&amp;history=kv7hqebe%7CfreeText~rotor%5Esearch_type~jamecoall%5EprodPage~50%5Epage~SEARCH%252BNAV%405hha4bcd%7Ccategory~35%5EcategoryName~category_root%5Eposition~1%5Erefine~1%5EsubCategoryName~Electromechanical%5EprodPage~50%5Epage~SEARCH%252BNAV" TargetMode="External"/><Relationship Id="rId2" Type="http://schemas.openxmlformats.org/officeDocument/2006/relationships/hyperlink" Target="https://datasheetspdf.com/pdf-file/791970/TowerPro/SG90/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ameco.com/webapp/wcs/stores/servlet/JamecoSearch?langId=-1&amp;storeId=10001&amp;catalogId=10001&amp;freeText=motor&amp;search_type=jamecoall" TargetMode="External"/><Relationship Id="rId5" Type="http://schemas.openxmlformats.org/officeDocument/2006/relationships/image" Target="../media/image45.jpeg"/><Relationship Id="rId4" Type="http://schemas.openxmlformats.org/officeDocument/2006/relationships/image" Target="../media/image44.tm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www.element14.com/community/community/arduino/blog/2020/01/02/simple-arduino-dc-motor-control-with-encoder-part-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arduino.cc/en/Main/Produc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B5B-2154-4058-89A5-F2005A34F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013" y="1023062"/>
            <a:ext cx="7766936" cy="1646302"/>
          </a:xfrm>
        </p:spPr>
        <p:txBody>
          <a:bodyPr/>
          <a:lstStyle/>
          <a:p>
            <a:r>
              <a:rPr lang="en-IN" dirty="0"/>
              <a:t>ARDUINO</a:t>
            </a:r>
            <a:br>
              <a:rPr lang="en-IN" dirty="0"/>
            </a:br>
            <a:r>
              <a:rPr lang="en-IN" sz="1100" dirty="0">
                <a:hlinkClick r:id="rId2"/>
              </a:rPr>
              <a:t>https://www.arduino.cc/</a:t>
            </a:r>
            <a:endParaRPr lang="en-IN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B66C6-E36E-4C29-B50A-CC7C7792C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17674" y="4050833"/>
            <a:ext cx="591127" cy="586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3B41F-1D5C-46C2-AE77-36BD33126659}"/>
              </a:ext>
            </a:extLst>
          </p:cNvPr>
          <p:cNvSpPr txBox="1"/>
          <p:nvPr/>
        </p:nvSpPr>
        <p:spPr>
          <a:xfrm>
            <a:off x="7019638" y="4159519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5"/>
              </a:rPr>
              <a:t>@ankuraxz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2050F-3F32-4390-AC09-A17841BDF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17674" y="4725088"/>
            <a:ext cx="591127" cy="5911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1AC20-C41D-4652-B0C3-4A4A34DDF8CD}"/>
              </a:ext>
            </a:extLst>
          </p:cNvPr>
          <p:cNvSpPr txBox="1"/>
          <p:nvPr/>
        </p:nvSpPr>
        <p:spPr>
          <a:xfrm>
            <a:off x="7019638" y="4835985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8"/>
              </a:rPr>
              <a:t>@ankuraxz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6096DC-D52D-48C0-BE46-B5CC374AF5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6082" t="26237" r="16506" b="26712"/>
          <a:stretch/>
        </p:blipFill>
        <p:spPr>
          <a:xfrm>
            <a:off x="6317674" y="5403766"/>
            <a:ext cx="591090" cy="480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C2244C-764D-400F-BCA3-8F6A4D7D2CAE}"/>
              </a:ext>
            </a:extLst>
          </p:cNvPr>
          <p:cNvSpPr txBox="1"/>
          <p:nvPr/>
        </p:nvSpPr>
        <p:spPr>
          <a:xfrm>
            <a:off x="7019638" y="5459214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1"/>
              </a:rPr>
              <a:t>@ANKURaxz</a:t>
            </a:r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4492C5-88AF-40EF-8235-43F3B4BBAF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267109" y="3358613"/>
            <a:ext cx="692220" cy="692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23FF9F-2F78-4EEB-9E3B-9936E60BE609}"/>
              </a:ext>
            </a:extLst>
          </p:cNvPr>
          <p:cNvSpPr txBox="1"/>
          <p:nvPr/>
        </p:nvSpPr>
        <p:spPr>
          <a:xfrm>
            <a:off x="7019638" y="3469492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4"/>
              </a:rPr>
              <a:t>@DEV__Ankur</a:t>
            </a:r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B5C405-1E29-437E-8808-8290BA07289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t="11302" b="11302"/>
          <a:stretch/>
        </p:blipFill>
        <p:spPr>
          <a:xfrm>
            <a:off x="6314582" y="5971546"/>
            <a:ext cx="597274" cy="462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F26DBC-6DD9-4607-9B0D-5076D4279DCD}"/>
              </a:ext>
            </a:extLst>
          </p:cNvPr>
          <p:cNvSpPr txBox="1"/>
          <p:nvPr/>
        </p:nvSpPr>
        <p:spPr>
          <a:xfrm>
            <a:off x="7019638" y="6018012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7"/>
              </a:rPr>
              <a:t>Ankur</a:t>
            </a:r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371AD3-8CC7-489E-B076-4B1A8B144B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6357279" y="2807346"/>
            <a:ext cx="511879" cy="5241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752275B-BEF3-4EE0-8553-CFCDCD1348EC}"/>
              </a:ext>
            </a:extLst>
          </p:cNvPr>
          <p:cNvSpPr txBox="1"/>
          <p:nvPr/>
        </p:nvSpPr>
        <p:spPr>
          <a:xfrm>
            <a:off x="7019638" y="2831613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+91-9996492589</a:t>
            </a:r>
          </a:p>
        </p:txBody>
      </p:sp>
    </p:spTree>
    <p:extLst>
      <p:ext uri="{BB962C8B-B14F-4D97-AF65-F5344CB8AC3E}">
        <p14:creationId xmlns:p14="http://schemas.microsoft.com/office/powerpoint/2010/main" val="3648910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ED5AD-115A-4272-801D-6CD74D62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DC8CB-1C6E-4E2A-A592-96B2BEE6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https://github.com/Ankuraxz/NASSCOM-MHRD-IOT-Practical-Module_1-2</a:t>
            </a:r>
            <a:endParaRPr lang="en-IN" dirty="0"/>
          </a:p>
          <a:p>
            <a:r>
              <a:rPr lang="en-IN" dirty="0">
                <a:hlinkClick r:id="rId3"/>
              </a:rPr>
              <a:t>https://www.youtube.com/watch?v=nL34zDTPkcs</a:t>
            </a:r>
            <a:endParaRPr lang="en-IN" dirty="0"/>
          </a:p>
          <a:p>
            <a:r>
              <a:rPr lang="en-IN" dirty="0">
                <a:hlinkClick r:id="rId4"/>
              </a:rPr>
              <a:t>https://www.youtube.com/playlist?list=PLGs0VKk2DiYw-L-RibttcvK-WBZm8WLEP</a:t>
            </a:r>
            <a:endParaRPr lang="en-IN" dirty="0"/>
          </a:p>
          <a:p>
            <a:r>
              <a:rPr lang="en-IN" dirty="0">
                <a:hlinkClick r:id="rId5"/>
              </a:rPr>
              <a:t>https://www.tinkercad.com/dashboard</a:t>
            </a:r>
            <a:endParaRPr lang="en-IN" dirty="0"/>
          </a:p>
          <a:p>
            <a:r>
              <a:rPr lang="en-IN" dirty="0">
                <a:hlinkClick r:id="rId6"/>
              </a:rPr>
              <a:t>www.Arduino.cc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50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B5B-2154-4058-89A5-F2005A34F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013" y="1023062"/>
            <a:ext cx="7766936" cy="1646302"/>
          </a:xfrm>
        </p:spPr>
        <p:txBody>
          <a:bodyPr/>
          <a:lstStyle/>
          <a:p>
            <a:r>
              <a:rPr lang="en-IN" dirty="0"/>
              <a:t>BASIC SENSORS</a:t>
            </a:r>
            <a:br>
              <a:rPr lang="en-IN" dirty="0"/>
            </a:br>
            <a:br>
              <a:rPr lang="en-IN" sz="1100" dirty="0"/>
            </a:br>
            <a:r>
              <a:rPr lang="en-IN" sz="1800" dirty="0"/>
              <a:t>IR, PIR, LDR, AMBIENT LIGHT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B66C6-E36E-4C29-B50A-CC7C7792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7674" y="4050833"/>
            <a:ext cx="591127" cy="586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3B41F-1D5C-46C2-AE77-36BD33126659}"/>
              </a:ext>
            </a:extLst>
          </p:cNvPr>
          <p:cNvSpPr txBox="1"/>
          <p:nvPr/>
        </p:nvSpPr>
        <p:spPr>
          <a:xfrm>
            <a:off x="7019638" y="4159519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@ankuraxz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2050F-3F32-4390-AC09-A17841BDF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17674" y="4725088"/>
            <a:ext cx="591127" cy="5911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1AC20-C41D-4652-B0C3-4A4A34DDF8CD}"/>
              </a:ext>
            </a:extLst>
          </p:cNvPr>
          <p:cNvSpPr txBox="1"/>
          <p:nvPr/>
        </p:nvSpPr>
        <p:spPr>
          <a:xfrm>
            <a:off x="7019638" y="4835985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7"/>
              </a:rPr>
              <a:t>@ankuraxz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6096DC-D52D-48C0-BE46-B5CC374AF5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6082" t="26237" r="16506" b="26712"/>
          <a:stretch/>
        </p:blipFill>
        <p:spPr>
          <a:xfrm>
            <a:off x="6317674" y="5403766"/>
            <a:ext cx="591090" cy="480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C2244C-764D-400F-BCA3-8F6A4D7D2CAE}"/>
              </a:ext>
            </a:extLst>
          </p:cNvPr>
          <p:cNvSpPr txBox="1"/>
          <p:nvPr/>
        </p:nvSpPr>
        <p:spPr>
          <a:xfrm>
            <a:off x="7019638" y="5459214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0"/>
              </a:rPr>
              <a:t>@ANKURaxz</a:t>
            </a:r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4492C5-88AF-40EF-8235-43F3B4BBAF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267109" y="3358613"/>
            <a:ext cx="692220" cy="692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23FF9F-2F78-4EEB-9E3B-9936E60BE609}"/>
              </a:ext>
            </a:extLst>
          </p:cNvPr>
          <p:cNvSpPr txBox="1"/>
          <p:nvPr/>
        </p:nvSpPr>
        <p:spPr>
          <a:xfrm>
            <a:off x="7019638" y="3469492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3"/>
              </a:rPr>
              <a:t>@DEV__Ankur</a:t>
            </a:r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B5C405-1E29-437E-8808-8290BA07289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t="11302" b="11302"/>
          <a:stretch/>
        </p:blipFill>
        <p:spPr>
          <a:xfrm>
            <a:off x="6314582" y="5971546"/>
            <a:ext cx="597274" cy="462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F26DBC-6DD9-4607-9B0D-5076D4279DCD}"/>
              </a:ext>
            </a:extLst>
          </p:cNvPr>
          <p:cNvSpPr txBox="1"/>
          <p:nvPr/>
        </p:nvSpPr>
        <p:spPr>
          <a:xfrm>
            <a:off x="7019638" y="6018012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6"/>
              </a:rPr>
              <a:t>Ankur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D1AB2-4762-4BD9-B229-412E0636B0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357279" y="2807346"/>
            <a:ext cx="511879" cy="524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7514B-BB8C-4DEC-A2A3-FB690A3A683C}"/>
              </a:ext>
            </a:extLst>
          </p:cNvPr>
          <p:cNvSpPr txBox="1"/>
          <p:nvPr/>
        </p:nvSpPr>
        <p:spPr>
          <a:xfrm>
            <a:off x="7019638" y="2831613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+91-9996492589</a:t>
            </a:r>
          </a:p>
        </p:txBody>
      </p:sp>
    </p:spTree>
    <p:extLst>
      <p:ext uri="{BB962C8B-B14F-4D97-AF65-F5344CB8AC3E}">
        <p14:creationId xmlns:p14="http://schemas.microsoft.com/office/powerpoint/2010/main" val="279317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B40F-5178-4C70-A6BF-8EED0C44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PIR - </a:t>
            </a:r>
            <a:r>
              <a:rPr lang="en-IN" b="0" i="0" dirty="0">
                <a:solidFill>
                  <a:srgbClr val="111111"/>
                </a:solidFill>
                <a:effectLst/>
                <a:latin typeface="Montserrat"/>
                <a:hlinkClick r:id="rId2"/>
              </a:rPr>
              <a:t>HC-SR501 PIR Sensor</a:t>
            </a:r>
            <a:br>
              <a:rPr lang="en-IN" b="0" i="0" dirty="0">
                <a:solidFill>
                  <a:srgbClr val="111111"/>
                </a:solidFill>
                <a:effectLst/>
                <a:latin typeface="Montserrat"/>
              </a:rPr>
            </a:br>
            <a:endParaRPr lang="en-IN" dirty="0"/>
          </a:p>
        </p:txBody>
      </p:sp>
      <p:pic>
        <p:nvPicPr>
          <p:cNvPr id="1026" name="Picture 2" descr="PIR Motion Sensor - B.M. Embedded Solutions">
            <a:extLst>
              <a:ext uri="{FF2B5EF4-FFF2-40B4-BE49-F238E27FC236}">
                <a16:creationId xmlns:a16="http://schemas.microsoft.com/office/drawing/2014/main" id="{9784B544-EB08-4C1B-BDBB-D9B4E2D340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45" y="1473865"/>
            <a:ext cx="4037491" cy="274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R Sensor at Rs 120/piece | Rama Mandi | Jalandhar| ID: 18798181762">
            <a:extLst>
              <a:ext uri="{FF2B5EF4-FFF2-40B4-BE49-F238E27FC236}">
                <a16:creationId xmlns:a16="http://schemas.microsoft.com/office/drawing/2014/main" id="{1519FB4A-161A-4909-A978-942F4B60A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82" y="1473865"/>
            <a:ext cx="3235469" cy="29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ina Best Price D203s PIR Sensor for Sensor Lighting Manufacturer Offer -  China PIR Sensor, Infrared Sensor">
            <a:extLst>
              <a:ext uri="{FF2B5EF4-FFF2-40B4-BE49-F238E27FC236}">
                <a16:creationId xmlns:a16="http://schemas.microsoft.com/office/drawing/2014/main" id="{37E35A38-BC2C-4960-9DA4-521263DC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6" y="4404590"/>
            <a:ext cx="1950316" cy="19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5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8B23FA6-CE32-4D02-AA4A-6CF15BA83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369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FC98-EEE6-44E4-8DE7-EB144C83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Light Dependent Resistor(LDR)</a:t>
            </a:r>
            <a:br>
              <a:rPr lang="en-IN" dirty="0"/>
            </a:br>
            <a:r>
              <a:rPr lang="en-IN" dirty="0" err="1"/>
              <a:t>PhotoResistor</a:t>
            </a:r>
            <a:r>
              <a:rPr lang="en-IN" dirty="0"/>
              <a:t> – </a:t>
            </a:r>
            <a:r>
              <a:rPr lang="en-IN" dirty="0">
                <a:solidFill>
                  <a:schemeClr val="tx1"/>
                </a:solidFill>
                <a:hlinkClick r:id="rId2"/>
              </a:rPr>
              <a:t>NORP12</a:t>
            </a:r>
            <a:endParaRPr lang="en-IN" dirty="0"/>
          </a:p>
        </p:txBody>
      </p:sp>
      <p:pic>
        <p:nvPicPr>
          <p:cNvPr id="3078" name="Picture 6" descr="Simple LDR circuit diagram">
            <a:extLst>
              <a:ext uri="{FF2B5EF4-FFF2-40B4-BE49-F238E27FC236}">
                <a16:creationId xmlns:a16="http://schemas.microsoft.com/office/drawing/2014/main" id="{1DD79490-F660-49D1-BA01-B7103638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86" y="1930400"/>
            <a:ext cx="4854286" cy="37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ight Dependent Resistor(LDR) characteristics | Ldr light, Resistors, Ldr  symbol">
            <a:extLst>
              <a:ext uri="{FF2B5EF4-FFF2-40B4-BE49-F238E27FC236}">
                <a16:creationId xmlns:a16="http://schemas.microsoft.com/office/drawing/2014/main" id="{0FC69EF1-F96D-46BC-B483-42FAC222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0" y="2009565"/>
            <a:ext cx="4692395" cy="35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DR Photoresistor Photo Light Sensitive Resistor Light Dependent Resistor  at Rs 28/piece | Tihar Village | Delhi| ID: 21105369062">
            <a:extLst>
              <a:ext uri="{FF2B5EF4-FFF2-40B4-BE49-F238E27FC236}">
                <a16:creationId xmlns:a16="http://schemas.microsoft.com/office/drawing/2014/main" id="{7C1057E6-9CE9-40E2-BAE6-9A4AB2AA8E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1" y="2079017"/>
            <a:ext cx="1172183" cy="11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78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D08B-F8F0-4FC3-AD44-408BBB72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AMBIENT LIGHT SENSOR (</a:t>
            </a:r>
            <a:r>
              <a:rPr lang="en-IN" dirty="0" err="1"/>
              <a:t>PhotoDiodes</a:t>
            </a:r>
            <a:r>
              <a:rPr lang="en-IN" dirty="0"/>
              <a:t>)</a:t>
            </a:r>
            <a:br>
              <a:rPr lang="en-IN" dirty="0"/>
            </a:br>
            <a:r>
              <a:rPr lang="en-IN" dirty="0">
                <a:solidFill>
                  <a:schemeClr val="tx1"/>
                </a:solidFill>
                <a:hlinkClick r:id="rId2"/>
              </a:rPr>
              <a:t>TEPT-5700</a:t>
            </a:r>
            <a:endParaRPr lang="en-IN" dirty="0"/>
          </a:p>
        </p:txBody>
      </p:sp>
      <p:pic>
        <p:nvPicPr>
          <p:cNvPr id="4098" name="Picture 2" descr="TEPT5700 Vishay Semiconductor Opto Division | Sensors, Transducers | DigiKey">
            <a:extLst>
              <a:ext uri="{FF2B5EF4-FFF2-40B4-BE49-F238E27FC236}">
                <a16:creationId xmlns:a16="http://schemas.microsoft.com/office/drawing/2014/main" id="{B4A490D7-0050-460C-B725-ED7DE9CE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281381"/>
            <a:ext cx="4442691" cy="444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shay TEPT5700 - Ambient Light Sensor problem">
            <a:extLst>
              <a:ext uri="{FF2B5EF4-FFF2-40B4-BE49-F238E27FC236}">
                <a16:creationId xmlns:a16="http://schemas.microsoft.com/office/drawing/2014/main" id="{FBB997B7-9599-4DA8-8C41-0466F39E2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53" y="1730490"/>
            <a:ext cx="3063392" cy="414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93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A22B-E60F-4064-A1E4-50A2EC5E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IR/Proximity Sensor</a:t>
            </a:r>
            <a:br>
              <a:rPr lang="en-IN" dirty="0"/>
            </a:br>
            <a:r>
              <a:rPr lang="en-IN" dirty="0">
                <a:solidFill>
                  <a:schemeClr val="tx1"/>
                </a:solidFill>
                <a:hlinkClick r:id="rId2"/>
              </a:rPr>
              <a:t>IR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5122" name="Picture 2" descr="VEEROBOT Infrared (IR) Proximity/Obstacle Detecting Sensor Module:  Amazon.in: Industrial &amp; Scientific">
            <a:extLst>
              <a:ext uri="{FF2B5EF4-FFF2-40B4-BE49-F238E27FC236}">
                <a16:creationId xmlns:a16="http://schemas.microsoft.com/office/drawing/2014/main" id="{344C3EE8-6EB4-41C5-8FB4-3E2D7685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5144655" cy="46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frared Proximity Sensor Long Range - Sharp GP2Y0A02YK0F - SEN-08958 -  SparkFun Electronics">
            <a:extLst>
              <a:ext uri="{FF2B5EF4-FFF2-40B4-BE49-F238E27FC236}">
                <a16:creationId xmlns:a16="http://schemas.microsoft.com/office/drawing/2014/main" id="{ED60EEF7-BA08-46F9-8925-18D945DE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874" y="1522701"/>
            <a:ext cx="3812598" cy="381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20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B5D7-C4F7-42AA-87F1-57DF24493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IR Remote </a:t>
            </a:r>
            <a:r>
              <a:rPr lang="en-IN" dirty="0" err="1">
                <a:solidFill>
                  <a:schemeClr val="tx1"/>
                </a:solidFill>
                <a:hlinkClick r:id="rId2"/>
              </a:rPr>
              <a:t>REMOTE</a:t>
            </a:r>
            <a:br>
              <a:rPr lang="en-IN" dirty="0"/>
            </a:br>
            <a:r>
              <a:rPr lang="en-IN" sz="1600" dirty="0">
                <a:hlinkClick r:id="rId3"/>
              </a:rPr>
              <a:t>https://wonderopolis.org/wonder/how-does-a-remote-control-work</a:t>
            </a:r>
            <a:br>
              <a:rPr lang="en-IN" sz="1600" dirty="0"/>
            </a:br>
            <a:r>
              <a:rPr lang="en-IN" sz="1600" dirty="0">
                <a:hlinkClick r:id="rId4"/>
              </a:rPr>
              <a:t>https://create.arduino.cc/projecthub/electropeak/use-an-ir-remote-transmitter-and-receiver-with-arduino-1e6bc8</a:t>
            </a:r>
            <a:endParaRPr lang="en-IN" sz="1600" dirty="0"/>
          </a:p>
        </p:txBody>
      </p:sp>
      <p:pic>
        <p:nvPicPr>
          <p:cNvPr id="6146" name="Picture 2" descr="21 Key Mini IR Remote + TSOP1738 IR Sensor - Kits - Buy in India - DigiBay  - Embedded electronics and robotics online store.">
            <a:extLst>
              <a:ext uri="{FF2B5EF4-FFF2-40B4-BE49-F238E27FC236}">
                <a16:creationId xmlns:a16="http://schemas.microsoft.com/office/drawing/2014/main" id="{B544D20D-BEBD-4715-BCD0-E91451CA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606" y="1902691"/>
            <a:ext cx="4955309" cy="495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103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F815-8030-4D8A-8AF1-F507BBB9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55" y="39716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dirty="0"/>
              <a:t>LCD 2X16</a:t>
            </a:r>
            <a:br>
              <a:rPr lang="en-IN" dirty="0"/>
            </a:br>
            <a:r>
              <a:rPr lang="en-IN" sz="2200" dirty="0">
                <a:hlinkClick r:id="rId2"/>
              </a:rPr>
              <a:t>https://components101.com/16x2-lcd-pinout-datasheet</a:t>
            </a:r>
            <a:br>
              <a:rPr lang="en-IN" dirty="0"/>
            </a:br>
            <a:endParaRPr lang="en-IN" dirty="0"/>
          </a:p>
        </p:txBody>
      </p:sp>
      <p:pic>
        <p:nvPicPr>
          <p:cNvPr id="7170" name="Picture 2" descr="LCD - Alphanumeric-16X2 Characters – JHD162A Buy Online India">
            <a:extLst>
              <a:ext uri="{FF2B5EF4-FFF2-40B4-BE49-F238E27FC236}">
                <a16:creationId xmlns:a16="http://schemas.microsoft.com/office/drawing/2014/main" id="{92CE4001-F934-42D5-AA11-66D6025F4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3" b="26734"/>
          <a:stretch/>
        </p:blipFill>
        <p:spPr bwMode="auto">
          <a:xfrm>
            <a:off x="372535" y="2613891"/>
            <a:ext cx="4544454" cy="203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rm7 Lcd 16x2 Interfacing With Lpc2148 4 Bit Mode | Arm7">
            <a:extLst>
              <a:ext uri="{FF2B5EF4-FFF2-40B4-BE49-F238E27FC236}">
                <a16:creationId xmlns:a16="http://schemas.microsoft.com/office/drawing/2014/main" id="{C28F7D51-17B9-41F8-961D-DCD81DDF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80963" y="2293089"/>
            <a:ext cx="4861973" cy="30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58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B5B-2154-4058-89A5-F2005A34F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013" y="1023062"/>
            <a:ext cx="7766936" cy="1646302"/>
          </a:xfrm>
        </p:spPr>
        <p:txBody>
          <a:bodyPr/>
          <a:lstStyle/>
          <a:p>
            <a:r>
              <a:rPr lang="en-IN" dirty="0"/>
              <a:t>ADVANCED SENSORS</a:t>
            </a:r>
            <a:br>
              <a:rPr lang="en-IN" dirty="0"/>
            </a:br>
            <a:r>
              <a:rPr lang="en-IN" sz="1400" dirty="0"/>
              <a:t>ULTRASONIC AND TEMPERATURE SENSORS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B66C6-E36E-4C29-B50A-CC7C7792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7674" y="4050833"/>
            <a:ext cx="591127" cy="586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3B41F-1D5C-46C2-AE77-36BD33126659}"/>
              </a:ext>
            </a:extLst>
          </p:cNvPr>
          <p:cNvSpPr txBox="1"/>
          <p:nvPr/>
        </p:nvSpPr>
        <p:spPr>
          <a:xfrm>
            <a:off x="7019638" y="4159519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@ankuraxz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2050F-3F32-4390-AC09-A17841BDF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17674" y="4725088"/>
            <a:ext cx="591127" cy="5911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1AC20-C41D-4652-B0C3-4A4A34DDF8CD}"/>
              </a:ext>
            </a:extLst>
          </p:cNvPr>
          <p:cNvSpPr txBox="1"/>
          <p:nvPr/>
        </p:nvSpPr>
        <p:spPr>
          <a:xfrm>
            <a:off x="7019638" y="4835985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7"/>
              </a:rPr>
              <a:t>@ankuraxz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6096DC-D52D-48C0-BE46-B5CC374AF5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6082" t="26237" r="16506" b="26712"/>
          <a:stretch/>
        </p:blipFill>
        <p:spPr>
          <a:xfrm>
            <a:off x="6317674" y="5403766"/>
            <a:ext cx="591090" cy="480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C2244C-764D-400F-BCA3-8F6A4D7D2CAE}"/>
              </a:ext>
            </a:extLst>
          </p:cNvPr>
          <p:cNvSpPr txBox="1"/>
          <p:nvPr/>
        </p:nvSpPr>
        <p:spPr>
          <a:xfrm>
            <a:off x="7019638" y="5459214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0"/>
              </a:rPr>
              <a:t>@ANKURaxz</a:t>
            </a:r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4492C5-88AF-40EF-8235-43F3B4BBAF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267109" y="3358613"/>
            <a:ext cx="692220" cy="692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23FF9F-2F78-4EEB-9E3B-9936E60BE609}"/>
              </a:ext>
            </a:extLst>
          </p:cNvPr>
          <p:cNvSpPr txBox="1"/>
          <p:nvPr/>
        </p:nvSpPr>
        <p:spPr>
          <a:xfrm>
            <a:off x="7019638" y="3469492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3"/>
              </a:rPr>
              <a:t>@DEV__Ankur</a:t>
            </a:r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B5C405-1E29-437E-8808-8290BA07289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t="11302" b="11302"/>
          <a:stretch/>
        </p:blipFill>
        <p:spPr>
          <a:xfrm>
            <a:off x="6314582" y="5971546"/>
            <a:ext cx="597274" cy="462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F26DBC-6DD9-4607-9B0D-5076D4279DCD}"/>
              </a:ext>
            </a:extLst>
          </p:cNvPr>
          <p:cNvSpPr txBox="1"/>
          <p:nvPr/>
        </p:nvSpPr>
        <p:spPr>
          <a:xfrm>
            <a:off x="7019638" y="6018012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6"/>
              </a:rPr>
              <a:t>Ankur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D1AB2-4762-4BD9-B229-412E0636B0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357279" y="2807346"/>
            <a:ext cx="511879" cy="524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7514B-BB8C-4DEC-A2A3-FB690A3A683C}"/>
              </a:ext>
            </a:extLst>
          </p:cNvPr>
          <p:cNvSpPr txBox="1"/>
          <p:nvPr/>
        </p:nvSpPr>
        <p:spPr>
          <a:xfrm>
            <a:off x="7019638" y="2831613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+91-9996492589</a:t>
            </a:r>
          </a:p>
        </p:txBody>
      </p:sp>
    </p:spTree>
    <p:extLst>
      <p:ext uri="{BB962C8B-B14F-4D97-AF65-F5344CB8AC3E}">
        <p14:creationId xmlns:p14="http://schemas.microsoft.com/office/powerpoint/2010/main" val="2094342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35D8-F517-43E3-BBBA-8D83D60CF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0685A-1278-4B94-A175-97C843636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a compact integrated circuit designed to govern a specific operation in an embedded system.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typical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includes a processor, memory and input/output (I/O) peripherals on a single chip.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4E853-E091-42C6-8F4A-5B0280DE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2977228"/>
            <a:ext cx="6307343" cy="3832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A0E54-6B8B-4B96-968B-05EDC1AE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1" t="28148" r="24276" b="25388"/>
          <a:stretch/>
        </p:blipFill>
        <p:spPr>
          <a:xfrm>
            <a:off x="7528051" y="4581864"/>
            <a:ext cx="1423492" cy="1349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212AF-CC7B-401D-B6FE-9F2413D1C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7" t="38922" r="14041" b="38721"/>
          <a:stretch/>
        </p:blipFill>
        <p:spPr>
          <a:xfrm>
            <a:off x="7205592" y="3212228"/>
            <a:ext cx="2068409" cy="6393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46A93-EF5E-481E-AA1D-EA888DBE79BE}"/>
              </a:ext>
            </a:extLst>
          </p:cNvPr>
          <p:cNvSpPr txBox="1"/>
          <p:nvPr/>
        </p:nvSpPr>
        <p:spPr>
          <a:xfrm>
            <a:off x="7089291" y="2613866"/>
            <a:ext cx="236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5"/>
              </a:rPr>
              <a:t>ATMEL  ATMEGA328-P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CAEB1-A98F-472A-A36A-842CFB8D5EB9}"/>
              </a:ext>
            </a:extLst>
          </p:cNvPr>
          <p:cNvSpPr txBox="1"/>
          <p:nvPr/>
        </p:nvSpPr>
        <p:spPr>
          <a:xfrm>
            <a:off x="7205593" y="3876363"/>
            <a:ext cx="206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DIP - THT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889FA-C47E-473A-B0E1-FA4A853D169C}"/>
              </a:ext>
            </a:extLst>
          </p:cNvPr>
          <p:cNvSpPr txBox="1"/>
          <p:nvPr/>
        </p:nvSpPr>
        <p:spPr>
          <a:xfrm>
            <a:off x="7205592" y="5955791"/>
            <a:ext cx="206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QFP - SMT</a:t>
            </a:r>
          </a:p>
        </p:txBody>
      </p:sp>
    </p:spTree>
    <p:extLst>
      <p:ext uri="{BB962C8B-B14F-4D97-AF65-F5344CB8AC3E}">
        <p14:creationId xmlns:p14="http://schemas.microsoft.com/office/powerpoint/2010/main" val="119327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920A-D38F-42ED-BE1E-FB0F31BE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Ultrasonic sensor</a:t>
            </a:r>
            <a:br>
              <a:rPr lang="en-IN" dirty="0"/>
            </a:br>
            <a:r>
              <a:rPr lang="en-IN" dirty="0">
                <a:hlinkClick r:id="rId2"/>
              </a:rPr>
              <a:t>HC–SR04</a:t>
            </a:r>
            <a:endParaRPr lang="en-IN" dirty="0"/>
          </a:p>
        </p:txBody>
      </p:sp>
      <p:pic>
        <p:nvPicPr>
          <p:cNvPr id="4" name="Picture 2" descr="How Do Ultrasonic Sensors Work">
            <a:extLst>
              <a:ext uri="{FF2B5EF4-FFF2-40B4-BE49-F238E27FC236}">
                <a16:creationId xmlns:a16="http://schemas.microsoft.com/office/drawing/2014/main" id="{6FA507A1-8555-4AD4-8B85-D4CDA4B07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79" y="1566714"/>
            <a:ext cx="6057223" cy="27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FC5EA4-F080-4640-8BA8-BEA940EE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7" y="4036290"/>
            <a:ext cx="3012307" cy="28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11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ntroduction to HC-SR04 (Ultrasonic Sensor) - The Engineering Projects">
            <a:extLst>
              <a:ext uri="{FF2B5EF4-FFF2-40B4-BE49-F238E27FC236}">
                <a16:creationId xmlns:a16="http://schemas.microsoft.com/office/drawing/2014/main" id="{C0CC695D-F608-4D18-A0AF-6C32F8023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08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079BA-A192-4A80-9510-C0E5C8BA7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603" y="2244437"/>
            <a:ext cx="4676505" cy="3862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05A172-340A-4E87-9DEF-05339602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Temperature Sensor</a:t>
            </a:r>
            <a:br>
              <a:rPr lang="en-IN" dirty="0"/>
            </a:br>
            <a:r>
              <a:rPr lang="en-IN" dirty="0">
                <a:hlinkClick r:id="rId3"/>
              </a:rPr>
              <a:t>TMP36</a:t>
            </a:r>
            <a:r>
              <a:rPr lang="en-IN" dirty="0"/>
              <a:t>, </a:t>
            </a:r>
            <a:r>
              <a:rPr lang="en-IN" dirty="0">
                <a:hlinkClick r:id="rId4"/>
              </a:rPr>
              <a:t>LM35</a:t>
            </a:r>
            <a:endParaRPr lang="en-IN" dirty="0"/>
          </a:p>
        </p:txBody>
      </p:sp>
      <p:pic>
        <p:nvPicPr>
          <p:cNvPr id="3074" name="Picture 2" descr="TMP36 Pinout, Interfacing with Arduino, Coding, Applications, Datasheet">
            <a:extLst>
              <a:ext uri="{FF2B5EF4-FFF2-40B4-BE49-F238E27FC236}">
                <a16:creationId xmlns:a16="http://schemas.microsoft.com/office/drawing/2014/main" id="{18A99A1F-0299-4DF3-B7A7-2CED17C98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9" r="30134"/>
          <a:stretch/>
        </p:blipFill>
        <p:spPr bwMode="auto">
          <a:xfrm>
            <a:off x="840509" y="2244437"/>
            <a:ext cx="3315855" cy="44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511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E5F40-1D9E-4FBC-A441-5ACC791E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Digital Temperature and Humidity Sensor</a:t>
            </a:r>
            <a:br>
              <a:rPr lang="en-IN" dirty="0"/>
            </a:br>
            <a:r>
              <a:rPr lang="en-IN" dirty="0">
                <a:hlinkClick r:id="rId2"/>
              </a:rPr>
              <a:t>DHT11</a:t>
            </a:r>
            <a:r>
              <a:rPr lang="en-IN" dirty="0"/>
              <a:t> </a:t>
            </a:r>
            <a:r>
              <a:rPr lang="en-IN" sz="1700" dirty="0">
                <a:hlinkClick r:id="rId3"/>
              </a:rPr>
              <a:t>https://www.quora.com/How-does-DHT-11-sensor-work-how-is-humidity-sensed-by-its-sensor-working-material-used-and-temperature</a:t>
            </a:r>
            <a:endParaRPr lang="en-IN" sz="1700" dirty="0"/>
          </a:p>
        </p:txBody>
      </p:sp>
      <p:pic>
        <p:nvPicPr>
          <p:cNvPr id="4098" name="Picture 2" descr="DHT11 Temperature/Humidity Sensor Module (Waveshare) : rhydoLABZ INDIA">
            <a:extLst>
              <a:ext uri="{FF2B5EF4-FFF2-40B4-BE49-F238E27FC236}">
                <a16:creationId xmlns:a16="http://schemas.microsoft.com/office/drawing/2014/main" id="{6709ED5D-BD10-4B49-901E-8CAC578EC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1" t="18950" r="8788" b="20283"/>
          <a:stretch/>
        </p:blipFill>
        <p:spPr bwMode="auto">
          <a:xfrm>
            <a:off x="2857116" y="2225963"/>
            <a:ext cx="4944942" cy="37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47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B5B-2154-4058-89A5-F2005A34F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013" y="1023062"/>
            <a:ext cx="7766936" cy="1646302"/>
          </a:xfrm>
        </p:spPr>
        <p:txBody>
          <a:bodyPr/>
          <a:lstStyle/>
          <a:p>
            <a:r>
              <a:rPr lang="en-IN" dirty="0"/>
              <a:t>MOTORS</a:t>
            </a:r>
            <a:br>
              <a:rPr lang="en-IN" dirty="0"/>
            </a:br>
            <a:br>
              <a:rPr lang="en-IN" sz="1100" dirty="0"/>
            </a:br>
            <a:r>
              <a:rPr lang="en-IN" sz="1800" dirty="0"/>
              <a:t>SERVO, STEPPER AND DC MOTOR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B66C6-E36E-4C29-B50A-CC7C7792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7674" y="4050833"/>
            <a:ext cx="591127" cy="586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3B41F-1D5C-46C2-AE77-36BD33126659}"/>
              </a:ext>
            </a:extLst>
          </p:cNvPr>
          <p:cNvSpPr txBox="1"/>
          <p:nvPr/>
        </p:nvSpPr>
        <p:spPr>
          <a:xfrm>
            <a:off x="7019638" y="4159519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@ankuraxz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2050F-3F32-4390-AC09-A17841BDF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17674" y="4725088"/>
            <a:ext cx="591127" cy="5911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1AC20-C41D-4652-B0C3-4A4A34DDF8CD}"/>
              </a:ext>
            </a:extLst>
          </p:cNvPr>
          <p:cNvSpPr txBox="1"/>
          <p:nvPr/>
        </p:nvSpPr>
        <p:spPr>
          <a:xfrm>
            <a:off x="7019638" y="4835985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7"/>
              </a:rPr>
              <a:t>@ankuraxz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6096DC-D52D-48C0-BE46-B5CC374AF5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6082" t="26237" r="16506" b="26712"/>
          <a:stretch/>
        </p:blipFill>
        <p:spPr>
          <a:xfrm>
            <a:off x="6317674" y="5403766"/>
            <a:ext cx="591090" cy="480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C2244C-764D-400F-BCA3-8F6A4D7D2CAE}"/>
              </a:ext>
            </a:extLst>
          </p:cNvPr>
          <p:cNvSpPr txBox="1"/>
          <p:nvPr/>
        </p:nvSpPr>
        <p:spPr>
          <a:xfrm>
            <a:off x="7019638" y="5459214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0"/>
              </a:rPr>
              <a:t>@ANKURaxz</a:t>
            </a:r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4492C5-88AF-40EF-8235-43F3B4BBAF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267109" y="3358613"/>
            <a:ext cx="692220" cy="692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23FF9F-2F78-4EEB-9E3B-9936E60BE609}"/>
              </a:ext>
            </a:extLst>
          </p:cNvPr>
          <p:cNvSpPr txBox="1"/>
          <p:nvPr/>
        </p:nvSpPr>
        <p:spPr>
          <a:xfrm>
            <a:off x="7019638" y="3469492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3"/>
              </a:rPr>
              <a:t>@DEV__Ankur</a:t>
            </a:r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B5C405-1E29-437E-8808-8290BA07289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t="11302" b="11302"/>
          <a:stretch/>
        </p:blipFill>
        <p:spPr>
          <a:xfrm>
            <a:off x="6314582" y="5971546"/>
            <a:ext cx="597274" cy="462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F26DBC-6DD9-4607-9B0D-5076D4279DCD}"/>
              </a:ext>
            </a:extLst>
          </p:cNvPr>
          <p:cNvSpPr txBox="1"/>
          <p:nvPr/>
        </p:nvSpPr>
        <p:spPr>
          <a:xfrm>
            <a:off x="7019638" y="6018012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6"/>
              </a:rPr>
              <a:t>Ankur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D1AB2-4762-4BD9-B229-412E0636B0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357279" y="2807346"/>
            <a:ext cx="511879" cy="524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7514B-BB8C-4DEC-A2A3-FB690A3A683C}"/>
              </a:ext>
            </a:extLst>
          </p:cNvPr>
          <p:cNvSpPr txBox="1"/>
          <p:nvPr/>
        </p:nvSpPr>
        <p:spPr>
          <a:xfrm>
            <a:off x="7019638" y="2831613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+91-9996492589</a:t>
            </a:r>
          </a:p>
        </p:txBody>
      </p:sp>
    </p:spTree>
    <p:extLst>
      <p:ext uri="{BB962C8B-B14F-4D97-AF65-F5344CB8AC3E}">
        <p14:creationId xmlns:p14="http://schemas.microsoft.com/office/powerpoint/2010/main" val="3549519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05AE-D908-4793-8E75-8FB90357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DC Motor</a:t>
            </a:r>
          </a:p>
        </p:txBody>
      </p:sp>
      <p:pic>
        <p:nvPicPr>
          <p:cNvPr id="1026" name="Picture 2" descr="RS PRO DC Motor, 19.68 W, 3 → 7.2 V dc, 375 gcm, 19000 rpm, 2.3mm Shaft  Diameter | RS Components">
            <a:extLst>
              <a:ext uri="{FF2B5EF4-FFF2-40B4-BE49-F238E27FC236}">
                <a16:creationId xmlns:a16="http://schemas.microsoft.com/office/drawing/2014/main" id="{8EBD54AD-3F6A-4C63-AE97-9509730DA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34" y="2352242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nsors Modules Dc Motor | Sensors Modules">
            <a:extLst>
              <a:ext uri="{FF2B5EF4-FFF2-40B4-BE49-F238E27FC236}">
                <a16:creationId xmlns:a16="http://schemas.microsoft.com/office/drawing/2014/main" id="{56003DEA-8173-4E26-B185-DF19D0D6B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64" y="815109"/>
            <a:ext cx="5845946" cy="472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1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8EF3-A2B8-4672-9E9B-6D1E9918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07" y="289252"/>
            <a:ext cx="8596668" cy="1320800"/>
          </a:xfrm>
        </p:spPr>
        <p:txBody>
          <a:bodyPr>
            <a:normAutofit/>
          </a:bodyPr>
          <a:lstStyle/>
          <a:p>
            <a:r>
              <a:rPr lang="en-IN" dirty="0"/>
              <a:t>Servo Motor</a:t>
            </a:r>
            <a:br>
              <a:rPr lang="en-IN" dirty="0"/>
            </a:br>
            <a:r>
              <a:rPr lang="en-IN" sz="1700" dirty="0">
                <a:hlinkClick r:id="rId2"/>
              </a:rPr>
              <a:t>https://datasheetspdf.com/pdf-file/791970/TowerPro/SG90/1</a:t>
            </a:r>
            <a:br>
              <a:rPr lang="en-IN" sz="1700" dirty="0"/>
            </a:br>
            <a:r>
              <a:rPr lang="en-IN" sz="1050" dirty="0">
                <a:hlinkClick r:id="rId3"/>
              </a:rPr>
              <a:t>https://www.jameco.com/Jameco/workshop/howitworks/how-servo-motors-work.html</a:t>
            </a:r>
            <a:endParaRPr lang="en-IN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A2E81-25DC-468A-A0DF-A618AD465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1" y="1610052"/>
            <a:ext cx="3277500" cy="2357217"/>
          </a:xfrm>
          <a:prstGeom prst="rect">
            <a:avLst/>
          </a:prstGeom>
        </p:spPr>
      </p:pic>
      <p:pic>
        <p:nvPicPr>
          <p:cNvPr id="2050" name="Picture 2" descr="Construction of Servo Motor | Electronic circuit design, Electronic  engineering, Diy electronics">
            <a:extLst>
              <a:ext uri="{FF2B5EF4-FFF2-40B4-BE49-F238E27FC236}">
                <a16:creationId xmlns:a16="http://schemas.microsoft.com/office/drawing/2014/main" id="{801CA713-827B-4F87-8E62-31CE3094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43" y="4527010"/>
            <a:ext cx="3558254" cy="204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B6EF90-055F-48B6-8D5B-F5ADC6C21A7F}"/>
              </a:ext>
            </a:extLst>
          </p:cNvPr>
          <p:cNvSpPr txBox="1"/>
          <p:nvPr/>
        </p:nvSpPr>
        <p:spPr>
          <a:xfrm>
            <a:off x="4039597" y="1382286"/>
            <a:ext cx="54738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b="0" i="0" dirty="0">
                <a:solidFill>
                  <a:srgbClr val="333333"/>
                </a:solidFill>
                <a:effectLst/>
                <a:latin typeface="open sans"/>
              </a:rPr>
              <a:t>Servos are controlled by sending an electrical pulse of variable width, or </a:t>
            </a:r>
            <a:r>
              <a:rPr lang="en-US" sz="1500" b="1" i="0" dirty="0">
                <a:solidFill>
                  <a:srgbClr val="333333"/>
                </a:solidFill>
                <a:effectLst/>
                <a:latin typeface="open sans"/>
              </a:rPr>
              <a:t>pulse width modulation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open sans"/>
              </a:rPr>
              <a:t> (PWM), through the control wire. There is a minimum pulse, a maximum pulse, and a repetition rate. A servo motor can usually only turn 90° in either direction for a total of 180° movement. The motor's neutral position is defined as the position where the servo has the same amount of potential rotation in the both the clockwise or counter-clockwise direction. The PWM sent to the </a:t>
            </a:r>
            <a:r>
              <a:rPr lang="en-US" sz="1500" b="1" i="0" u="none" strike="noStrike" dirty="0">
                <a:solidFill>
                  <a:srgbClr val="00618E"/>
                </a:solidFill>
                <a:effectLst/>
                <a:latin typeface="open sans"/>
                <a:hlinkClick r:id="rId6"/>
              </a:rPr>
              <a:t>motor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open sans"/>
              </a:rPr>
              <a:t> determines position of the shaft, and based on the duration of the pulse sent via the control wire; the </a:t>
            </a:r>
            <a:r>
              <a:rPr lang="en-US" sz="1500" b="1" i="0" u="none" strike="noStrike" dirty="0">
                <a:solidFill>
                  <a:srgbClr val="00618E"/>
                </a:solidFill>
                <a:effectLst/>
                <a:latin typeface="open sans"/>
                <a:hlinkClick r:id="rId7"/>
              </a:rPr>
              <a:t>rotor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open sans"/>
              </a:rPr>
              <a:t> will turn to the desired position. The servo motor expects to see a pulse every 20 milliseconds (</a:t>
            </a:r>
            <a:r>
              <a:rPr lang="en-US" sz="1500" b="0" i="0" dirty="0" err="1">
                <a:solidFill>
                  <a:srgbClr val="333333"/>
                </a:solidFill>
                <a:effectLst/>
                <a:latin typeface="open sans"/>
              </a:rPr>
              <a:t>ms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open sans"/>
              </a:rPr>
              <a:t>) and the length of the pulse will determine how far the motor turns. </a:t>
            </a:r>
            <a:endParaRPr lang="en-IN" sz="1500" dirty="0"/>
          </a:p>
        </p:txBody>
      </p:sp>
      <p:pic>
        <p:nvPicPr>
          <p:cNvPr id="2052" name="Picture 4" descr="Servo Motor">
            <a:extLst>
              <a:ext uri="{FF2B5EF4-FFF2-40B4-BE49-F238E27FC236}">
                <a16:creationId xmlns:a16="http://schemas.microsoft.com/office/drawing/2014/main" id="{9D290769-9A6E-42D2-8773-D4383BD17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4" b="9837"/>
          <a:stretch/>
        </p:blipFill>
        <p:spPr bwMode="auto">
          <a:xfrm>
            <a:off x="4113486" y="4527010"/>
            <a:ext cx="4707239" cy="138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724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E9D5-8547-4BDC-BC31-9F7D93B0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43" y="304800"/>
            <a:ext cx="8596668" cy="775855"/>
          </a:xfrm>
        </p:spPr>
        <p:txBody>
          <a:bodyPr/>
          <a:lstStyle/>
          <a:p>
            <a:r>
              <a:rPr lang="en-IN" dirty="0"/>
              <a:t>PWM AND SERVO</a:t>
            </a:r>
          </a:p>
        </p:txBody>
      </p:sp>
    </p:spTree>
    <p:extLst>
      <p:ext uri="{BB962C8B-B14F-4D97-AF65-F5344CB8AC3E}">
        <p14:creationId xmlns:p14="http://schemas.microsoft.com/office/powerpoint/2010/main" val="699440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2EDB-D26A-4EC7-86F5-E140DCFA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Encoded Geared DC Motor</a:t>
            </a:r>
            <a:br>
              <a:rPr lang="en-IN" dirty="0"/>
            </a:br>
            <a:r>
              <a:rPr lang="en-IN" sz="1100" dirty="0">
                <a:hlinkClick r:id="rId2"/>
              </a:rPr>
              <a:t>https://www.element14.com/community/community/arduino/blog/2020/01/02/simple-arduino-dc-motor-control-with-encoder-part-1</a:t>
            </a:r>
            <a:endParaRPr lang="en-IN" sz="1100" dirty="0"/>
          </a:p>
        </p:txBody>
      </p:sp>
      <p:pic>
        <p:nvPicPr>
          <p:cNvPr id="3074" name="Picture 2" descr="Buy SPG30E-270K 12V DC Geared Motor With Encoder - 16 RPM Online">
            <a:extLst>
              <a:ext uri="{FF2B5EF4-FFF2-40B4-BE49-F238E27FC236}">
                <a16:creationId xmlns:a16="http://schemas.microsoft.com/office/drawing/2014/main" id="{D3EC5964-45F6-4F9A-8E6D-62B27A6F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t="21280" r="1650" b="20808"/>
          <a:stretch/>
        </p:blipFill>
        <p:spPr bwMode="auto">
          <a:xfrm>
            <a:off x="433416" y="1930400"/>
            <a:ext cx="4455087" cy="272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coder View">
            <a:extLst>
              <a:ext uri="{FF2B5EF4-FFF2-40B4-BE49-F238E27FC236}">
                <a16:creationId xmlns:a16="http://schemas.microsoft.com/office/drawing/2014/main" id="{19F8F374-8883-4A62-AF15-8A07D50C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64891" y="3428999"/>
            <a:ext cx="2957945" cy="295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589D8E-818D-46B2-A596-F9ACF7431DF5}"/>
              </a:ext>
            </a:extLst>
          </p:cNvPr>
          <p:cNvSpPr txBox="1"/>
          <p:nvPr/>
        </p:nvSpPr>
        <p:spPr>
          <a:xfrm>
            <a:off x="4975668" y="1810327"/>
            <a:ext cx="4298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encoder uses hall effect sensors to detect the passage of four magnets which are encased in the disk as seen in the photo.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0780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30BE-F199-4716-9ED6-1256EB91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Important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474A-B7C2-49B7-8613-527EAECEE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Stepper Motor</a:t>
            </a:r>
          </a:p>
          <a:p>
            <a:r>
              <a:rPr lang="en-IN" dirty="0"/>
              <a:t>BLDC Motor - DRONES</a:t>
            </a:r>
          </a:p>
        </p:txBody>
      </p:sp>
    </p:spTree>
    <p:extLst>
      <p:ext uri="{BB962C8B-B14F-4D97-AF65-F5344CB8AC3E}">
        <p14:creationId xmlns:p14="http://schemas.microsoft.com/office/powerpoint/2010/main" val="310428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B7A93-9A54-424B-825C-F8360976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</a:t>
            </a:r>
          </a:p>
        </p:txBody>
      </p:sp>
      <p:pic>
        <p:nvPicPr>
          <p:cNvPr id="1028" name="Picture 4" descr="A000066 | Buy Microcontroller board, Uno | Arduino">
            <a:extLst>
              <a:ext uri="{FF2B5EF4-FFF2-40B4-BE49-F238E27FC236}">
                <a16:creationId xmlns:a16="http://schemas.microsoft.com/office/drawing/2014/main" id="{8B02E04F-E20D-4BA0-AE64-985893886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r="9691"/>
          <a:stretch/>
        </p:blipFill>
        <p:spPr bwMode="auto">
          <a:xfrm rot="5400000">
            <a:off x="10353" y="2035240"/>
            <a:ext cx="5590569" cy="38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38D3C-6AB6-45F5-8793-76CB94567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5" t="6043" r="5333" b="6043"/>
          <a:stretch/>
        </p:blipFill>
        <p:spPr>
          <a:xfrm>
            <a:off x="5082929" y="2208705"/>
            <a:ext cx="4430526" cy="31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3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troduction to Arduino Uno - The Engineering Projects">
            <a:extLst>
              <a:ext uri="{FF2B5EF4-FFF2-40B4-BE49-F238E27FC236}">
                <a16:creationId xmlns:a16="http://schemas.microsoft.com/office/drawing/2014/main" id="{A1FB3BD5-F581-4E42-BF80-CA809A846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911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rduino UNO Pinout Diagram | Microcontroller Tutorials">
            <a:extLst>
              <a:ext uri="{FF2B5EF4-FFF2-40B4-BE49-F238E27FC236}">
                <a16:creationId xmlns:a16="http://schemas.microsoft.com/office/drawing/2014/main" id="{2D7E4237-0A5A-493C-BFF3-187C45F5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1" y="0"/>
            <a:ext cx="81857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7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Bootloader Burned Method - Wiki">
            <a:extLst>
              <a:ext uri="{FF2B5EF4-FFF2-40B4-BE49-F238E27FC236}">
                <a16:creationId xmlns:a16="http://schemas.microsoft.com/office/drawing/2014/main" id="{1568DB83-A129-42EF-971B-B07496094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06" y="138547"/>
            <a:ext cx="9059200" cy="44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81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88A8-334B-4B31-9F77-F4047AC7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</a:t>
            </a:r>
          </a:p>
        </p:txBody>
      </p:sp>
      <p:pic>
        <p:nvPicPr>
          <p:cNvPr id="2050" name="Picture 2" descr="Arduino Uno Rev3">
            <a:extLst>
              <a:ext uri="{FF2B5EF4-FFF2-40B4-BE49-F238E27FC236}">
                <a16:creationId xmlns:a16="http://schemas.microsoft.com/office/drawing/2014/main" id="{77FEEACD-06E7-4CD5-B454-CA672C3D3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2" t="6360" r="10536" b="6367"/>
          <a:stretch/>
        </p:blipFill>
        <p:spPr bwMode="auto">
          <a:xfrm rot="5400000">
            <a:off x="-169793" y="2502820"/>
            <a:ext cx="4571532" cy="323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83525-4496-41D0-9D7E-88B19B836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7" t="16578" r="13152" b="18258"/>
          <a:stretch/>
        </p:blipFill>
        <p:spPr>
          <a:xfrm>
            <a:off x="4566537" y="1159161"/>
            <a:ext cx="3472873" cy="2327565"/>
          </a:xfrm>
          <a:prstGeom prst="rect">
            <a:avLst/>
          </a:prstGeom>
        </p:spPr>
      </p:pic>
      <p:pic>
        <p:nvPicPr>
          <p:cNvPr id="2052" name="Picture 4" descr="Arduino Mega 2560 Board at Rs 1000/piece | Delhi| ID: 16869779762">
            <a:extLst>
              <a:ext uri="{FF2B5EF4-FFF2-40B4-BE49-F238E27FC236}">
                <a16:creationId xmlns:a16="http://schemas.microsoft.com/office/drawing/2014/main" id="{1CAFCC3D-8106-4F7C-B493-13AE8C03A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5336" r="5395" b="15189"/>
          <a:stretch/>
        </p:blipFill>
        <p:spPr bwMode="auto">
          <a:xfrm>
            <a:off x="4146283" y="3962400"/>
            <a:ext cx="4313382" cy="21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4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A154-DDB9-4713-8759-2E4F9146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Few others: </a:t>
            </a:r>
            <a:r>
              <a:rPr lang="en-IN" dirty="0">
                <a:hlinkClick r:id="rId2"/>
              </a:rPr>
              <a:t>https://www.arduino.cc/en/Main/Products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3C7F3-F9AA-4ADB-B2BD-0299B65C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4" t="29357" r="13264" b="28622"/>
          <a:stretch/>
        </p:blipFill>
        <p:spPr>
          <a:xfrm>
            <a:off x="1034079" y="2198254"/>
            <a:ext cx="3639128" cy="1320800"/>
          </a:xfrm>
          <a:prstGeom prst="rect">
            <a:avLst/>
          </a:prstGeom>
        </p:spPr>
      </p:pic>
      <p:pic>
        <p:nvPicPr>
          <p:cNvPr id="3074" name="Picture 2" descr="Arduino 101">
            <a:extLst>
              <a:ext uri="{FF2B5EF4-FFF2-40B4-BE49-F238E27FC236}">
                <a16:creationId xmlns:a16="http://schemas.microsoft.com/office/drawing/2014/main" id="{85F861C7-065D-4BDE-A2E7-65A878D12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1" t="8200" r="13636" b="8347"/>
          <a:stretch/>
        </p:blipFill>
        <p:spPr bwMode="auto">
          <a:xfrm>
            <a:off x="5237281" y="1930400"/>
            <a:ext cx="3639128" cy="26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2E26B-FD6B-4D7D-8FC0-32D200F442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74" t="7025" r="16434" b="9522"/>
          <a:stretch/>
        </p:blipFill>
        <p:spPr>
          <a:xfrm>
            <a:off x="1034079" y="4137888"/>
            <a:ext cx="3352800" cy="2623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EFBC2-F843-4FEE-88C7-C62E9124C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483" y="4740410"/>
            <a:ext cx="2087944" cy="21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7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F04B-CB8E-4A75-A403-8673473A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E95-87FC-4B91-9757-8AB62F250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Different Arduino’s, Projects on </a:t>
            </a:r>
            <a:r>
              <a:rPr lang="en-IN" dirty="0">
                <a:hlinkClick r:id="rId2"/>
              </a:rPr>
              <a:t>www.arduino.cc</a:t>
            </a:r>
            <a:r>
              <a:rPr lang="en-IN" dirty="0"/>
              <a:t> </a:t>
            </a:r>
          </a:p>
          <a:p>
            <a:r>
              <a:rPr lang="en-IN" dirty="0"/>
              <a:t>Arduino Language Guide</a:t>
            </a:r>
          </a:p>
          <a:p>
            <a:r>
              <a:rPr lang="en-IN" dirty="0"/>
              <a:t>Arduino </a:t>
            </a:r>
            <a:r>
              <a:rPr lang="en-IN" dirty="0">
                <a:sym typeface="Wingdings" panose="05000000000000000000" pitchFamily="2" charset="2"/>
              </a:rPr>
              <a:t> Open Source</a:t>
            </a:r>
          </a:p>
          <a:p>
            <a:r>
              <a:rPr lang="en-IN" dirty="0">
                <a:sym typeface="Wingdings" panose="05000000000000000000" pitchFamily="2" charset="2"/>
              </a:rPr>
              <a:t>Arduino Shields</a:t>
            </a:r>
          </a:p>
          <a:p>
            <a:r>
              <a:rPr lang="en-IN" dirty="0" err="1">
                <a:sym typeface="Wingdings" panose="05000000000000000000" pitchFamily="2" charset="2"/>
              </a:rPr>
              <a:t>Sparkfun</a:t>
            </a:r>
            <a:r>
              <a:rPr lang="en-IN" dirty="0">
                <a:sym typeface="Wingdings" panose="05000000000000000000" pitchFamily="2" charset="2"/>
              </a:rPr>
              <a:t> and Adafruit Shields</a:t>
            </a:r>
          </a:p>
          <a:p>
            <a:r>
              <a:rPr lang="en-IN" dirty="0">
                <a:sym typeface="Wingdings" panose="05000000000000000000" pitchFamily="2" charset="2"/>
              </a:rPr>
              <a:t>Arduino MKR series</a:t>
            </a:r>
          </a:p>
          <a:p>
            <a:r>
              <a:rPr lang="en-IN" dirty="0">
                <a:sym typeface="Wingdings" panose="05000000000000000000" pitchFamily="2" charset="2"/>
              </a:rPr>
              <a:t>About Arduino IDE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3486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1128</TotalTime>
  <Words>586</Words>
  <Application>Microsoft Office PowerPoint</Application>
  <PresentationFormat>Widescreen</PresentationFormat>
  <Paragraphs>69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</vt:lpstr>
      <vt:lpstr>Montserrat</vt:lpstr>
      <vt:lpstr>open sans</vt:lpstr>
      <vt:lpstr>Trebuchet MS</vt:lpstr>
      <vt:lpstr>Wingdings 3</vt:lpstr>
      <vt:lpstr>Facet</vt:lpstr>
      <vt:lpstr>ARDUINO https://www.arduino.cc/</vt:lpstr>
      <vt:lpstr>Microcontroller</vt:lpstr>
      <vt:lpstr>Arduino</vt:lpstr>
      <vt:lpstr>PowerPoint Presentation</vt:lpstr>
      <vt:lpstr>PowerPoint Presentation</vt:lpstr>
      <vt:lpstr>PowerPoint Presentation</vt:lpstr>
      <vt:lpstr>Arduino </vt:lpstr>
      <vt:lpstr>Few others: https://www.arduino.cc/en/Main/Products</vt:lpstr>
      <vt:lpstr>Do Read</vt:lpstr>
      <vt:lpstr>LINKS</vt:lpstr>
      <vt:lpstr>BASIC SENSORS  IR, PIR, LDR, AMBIENT LIGHT </vt:lpstr>
      <vt:lpstr>PIR - HC-SR501 PIR Sensor </vt:lpstr>
      <vt:lpstr>PowerPoint Presentation</vt:lpstr>
      <vt:lpstr>Light Dependent Resistor(LDR) PhotoResistor – NORP12</vt:lpstr>
      <vt:lpstr>AMBIENT LIGHT SENSOR (PhotoDiodes) TEPT-5700</vt:lpstr>
      <vt:lpstr>IR/Proximity Sensor IR  </vt:lpstr>
      <vt:lpstr>IR Remote REMOTE https://wonderopolis.org/wonder/how-does-a-remote-control-work https://create.arduino.cc/projecthub/electropeak/use-an-ir-remote-transmitter-and-receiver-with-arduino-1e6bc8</vt:lpstr>
      <vt:lpstr>LCD 2X16 https://components101.com/16x2-lcd-pinout-datasheet </vt:lpstr>
      <vt:lpstr>ADVANCED SENSORS ULTRASONIC AND TEMPERATURE SENSORS</vt:lpstr>
      <vt:lpstr>Ultrasonic sensor HC–SR04</vt:lpstr>
      <vt:lpstr>PowerPoint Presentation</vt:lpstr>
      <vt:lpstr>Temperature Sensor TMP36, LM35</vt:lpstr>
      <vt:lpstr>Digital Temperature and Humidity Sensor DHT11 https://www.quora.com/How-does-DHT-11-sensor-work-how-is-humidity-sensed-by-its-sensor-working-material-used-and-temperature</vt:lpstr>
      <vt:lpstr>MOTORS  SERVO, STEPPER AND DC MOTOR</vt:lpstr>
      <vt:lpstr>DC Motor</vt:lpstr>
      <vt:lpstr>Servo Motor https://datasheetspdf.com/pdf-file/791970/TowerPro/SG90/1 https://www.jameco.com/Jameco/workshop/howitworks/how-servo-motors-work.html</vt:lpstr>
      <vt:lpstr>PWM AND SERVO</vt:lpstr>
      <vt:lpstr>Encoded Geared DC Motor https://www.element14.com/community/community/arduino/blog/2020/01/02/simple-arduino-dc-motor-control-with-encoder-part-1</vt:lpstr>
      <vt:lpstr>Other Important Motors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ARDUNIO https://www.ardunio.cc </dc:title>
  <dc:creator>Ankur verma</dc:creator>
  <cp:lastModifiedBy>Ankur verma</cp:lastModifiedBy>
  <cp:revision>23</cp:revision>
  <dcterms:created xsi:type="dcterms:W3CDTF">2020-09-08T08:33:06Z</dcterms:created>
  <dcterms:modified xsi:type="dcterms:W3CDTF">2020-09-13T11:57:55Z</dcterms:modified>
</cp:coreProperties>
</file>